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63" r:id="rId6"/>
    <p:sldId id="259" r:id="rId7"/>
    <p:sldId id="262" r:id="rId8"/>
    <p:sldId id="264" r:id="rId9"/>
    <p:sldId id="266" r:id="rId10"/>
    <p:sldId id="261" r:id="rId11"/>
    <p:sldId id="265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0" autoAdjust="0"/>
    <p:restoredTop sz="94660"/>
  </p:normalViewPr>
  <p:slideViewPr>
    <p:cSldViewPr snapToGrid="0">
      <p:cViewPr varScale="1">
        <p:scale>
          <a:sx n="85" d="100"/>
          <a:sy n="85" d="100"/>
        </p:scale>
        <p:origin x="5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1720321"/>
          </a:xfrm>
        </p:spPr>
        <p:txBody>
          <a:bodyPr/>
          <a:lstStyle/>
          <a:p>
            <a:r>
              <a:rPr lang="kk-KZ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Түркі </a:t>
            </a:r>
            <a:r>
              <a:rPr lang="kk-KZ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лингвомәдени </a:t>
            </a:r>
            <a:r>
              <a:rPr lang="kk-KZ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феномені</a:t>
            </a:r>
            <a:endParaRPr lang="ru-RU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51012" y="3115235"/>
            <a:ext cx="8689976" cy="1371599"/>
          </a:xfrm>
        </p:spPr>
        <p:txBody>
          <a:bodyPr>
            <a:noAutofit/>
          </a:bodyPr>
          <a:lstStyle/>
          <a:p>
            <a:r>
              <a:rPr lang="kk-KZ" sz="1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Пәні, нысаны, зерттелуі, ерекшелігі</a:t>
            </a:r>
          </a:p>
          <a:p>
            <a:endParaRPr lang="kk-KZ" sz="18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18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Салқынбай А. Б. – филология ғылымдарының докторы, профессор</a:t>
            </a:r>
            <a:endParaRPr lang="ru-RU" sz="1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531" y="183216"/>
            <a:ext cx="1228725" cy="1238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56080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Көшпенді өркениеті </a:t>
            </a:r>
            <a:br>
              <a:rPr lang="kk-KZ" dirty="0" smtClean="0"/>
            </a:br>
            <a:r>
              <a:rPr lang="kk-KZ" dirty="0" smtClean="0"/>
              <a:t>дала өркениеті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389530" y="2483224"/>
            <a:ext cx="8946776" cy="30654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15000"/>
              </a:lnSpc>
              <a:spcAft>
                <a:spcPts val="0"/>
              </a:spcAft>
            </a:pPr>
            <a:endParaRPr lang="kk-KZ" sz="2400" dirty="0" smtClean="0">
              <a:solidFill>
                <a:srgbClr val="333333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15000"/>
              </a:lnSpc>
              <a:spcAft>
                <a:spcPts val="0"/>
              </a:spcAft>
            </a:pPr>
            <a:r>
              <a:rPr lang="kk-KZ" sz="2400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«Көшпенділер </a:t>
            </a:r>
            <a:r>
              <a:rPr lang="kk-KZ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өркениеті» деген </a:t>
            </a:r>
            <a:r>
              <a:rPr lang="kk-KZ" sz="2400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ұғымды -  </a:t>
            </a:r>
            <a:r>
              <a:rPr lang="kk-KZ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Ә.Марғұлан, К.</a:t>
            </a:r>
            <a:r>
              <a:rPr lang="kk-KZ" sz="24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Акишев</a:t>
            </a:r>
            <a:r>
              <a:rPr lang="kk-KZ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К.Байпақов </a:t>
            </a:r>
            <a:r>
              <a:rPr lang="kk-KZ" sz="2400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пайдаланды.</a:t>
            </a:r>
          </a:p>
          <a:p>
            <a:pPr indent="449580" algn="just">
              <a:lnSpc>
                <a:spcPct val="115000"/>
              </a:lnSpc>
              <a:spcAft>
                <a:spcPts val="0"/>
              </a:spcAft>
            </a:pPr>
            <a:r>
              <a:rPr lang="kk-KZ" sz="2400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«Көшпенділер </a:t>
            </a:r>
            <a:r>
              <a:rPr lang="kk-KZ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қоғамы» деген </a:t>
            </a:r>
            <a:r>
              <a:rPr lang="kk-KZ" sz="2400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ұғымды - С.Толыбеков</a:t>
            </a:r>
            <a:r>
              <a:rPr lang="kk-KZ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Д.Кішібеков </a:t>
            </a:r>
            <a:r>
              <a:rPr lang="kk-KZ" sz="2400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indent="449580" algn="just">
              <a:lnSpc>
                <a:spcPct val="115000"/>
              </a:lnSpc>
              <a:spcAft>
                <a:spcPts val="0"/>
              </a:spcAft>
            </a:pPr>
            <a:endParaRPr lang="kk-KZ" sz="2400" dirty="0">
              <a:solidFill>
                <a:srgbClr val="333333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15000"/>
              </a:lnSpc>
              <a:spcAft>
                <a:spcPts val="0"/>
              </a:spcAft>
            </a:pPr>
            <a:r>
              <a:rPr lang="kk-KZ" sz="2400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«Дала өркениеті»  термині орнықты 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27097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149" y="340612"/>
            <a:ext cx="10005863" cy="1039953"/>
          </a:xfrm>
        </p:spPr>
        <p:txBody>
          <a:bodyPr>
            <a:normAutofit/>
          </a:bodyPr>
          <a:lstStyle/>
          <a:p>
            <a:pPr lvl="0"/>
            <a:r>
              <a:rPr lang="kk-KZ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Әдебиеттер:</a:t>
            </a:r>
            <a:r>
              <a:rPr lang="ru-RU" sz="1300" dirty="0"/>
              <a:t/>
            </a:r>
            <a:br>
              <a:rPr lang="ru-RU" sz="1300" dirty="0"/>
            </a:br>
            <a:endParaRPr lang="ru-RU" sz="13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1255060"/>
            <a:ext cx="10363826" cy="5504328"/>
          </a:xfrm>
        </p:spPr>
        <p:txBody>
          <a:bodyPr>
            <a:noAutofit/>
          </a:bodyPr>
          <a:lstStyle/>
          <a:p>
            <a:pPr marL="0" indent="358775"/>
            <a:r>
              <a:rPr lang="ru-RU" sz="1400" b="1" dirty="0"/>
              <a:t>Кляшторный С., Савинов Д. Степные империи древней Евразии. Санкт-Петербург: Филологический факультет СПбГУ, </a:t>
            </a:r>
            <a:r>
              <a:rPr lang="ru-RU" sz="1400" b="1" dirty="0" smtClean="0"/>
              <a:t>2005</a:t>
            </a:r>
          </a:p>
          <a:p>
            <a:pPr marL="0" indent="358775"/>
            <a:r>
              <a:rPr lang="ru-RU" sz="1400" b="1" dirty="0" err="1" smtClean="0"/>
              <a:t>Лайпанов</a:t>
            </a:r>
            <a:r>
              <a:rPr lang="ru-RU" sz="1400" b="1" dirty="0" smtClean="0"/>
              <a:t>  </a:t>
            </a:r>
            <a:r>
              <a:rPr lang="ru-RU" sz="1400" b="1" dirty="0"/>
              <a:t>К., </a:t>
            </a:r>
            <a:r>
              <a:rPr lang="ru-RU" sz="1400" b="1" dirty="0" err="1"/>
              <a:t>Мизиев</a:t>
            </a:r>
            <a:r>
              <a:rPr lang="ru-RU" sz="1400" b="1" dirty="0"/>
              <a:t> И. О происхождении тюркских народов. Черкесск: ПАО “ПУЛ”, </a:t>
            </a:r>
            <a:r>
              <a:rPr lang="ru-RU" sz="1400" b="1" dirty="0" smtClean="0"/>
              <a:t>1993</a:t>
            </a:r>
          </a:p>
          <a:p>
            <a:pPr marL="0" indent="358775"/>
            <a:r>
              <a:rPr lang="ru-RU" sz="1400" b="1" dirty="0" smtClean="0"/>
              <a:t>Яблонский </a:t>
            </a:r>
            <a:r>
              <a:rPr lang="ru-RU" sz="1400" b="1" dirty="0"/>
              <a:t>Л. </a:t>
            </a:r>
            <a:r>
              <a:rPr lang="ru-RU" sz="1400" b="1" i="1" dirty="0"/>
              <a:t>Археолого</a:t>
            </a:r>
            <a:r>
              <a:rPr lang="ru-RU" sz="1400" b="1" dirty="0"/>
              <a:t>-</a:t>
            </a:r>
            <a:r>
              <a:rPr lang="ru-RU" sz="1400" b="1" i="1" dirty="0"/>
              <a:t>антропологическая гипотеза</a:t>
            </a:r>
            <a:r>
              <a:rPr lang="ru-RU" sz="1400" b="1" dirty="0"/>
              <a:t> к </a:t>
            </a:r>
            <a:r>
              <a:rPr lang="ru-RU" sz="1400" b="1" i="1" dirty="0"/>
              <a:t>проблеме формирования культур </a:t>
            </a:r>
            <a:r>
              <a:rPr lang="ru-RU" sz="1400" b="1" i="1" dirty="0" err="1"/>
              <a:t>сакского</a:t>
            </a:r>
            <a:r>
              <a:rPr lang="ru-RU" sz="1400" b="1" i="1" dirty="0"/>
              <a:t> типа // Центральная Азия</a:t>
            </a:r>
            <a:r>
              <a:rPr lang="ru-RU" sz="1400" b="1" dirty="0"/>
              <a:t>: </a:t>
            </a:r>
            <a:r>
              <a:rPr lang="ru-RU" sz="1400" b="1" i="1" dirty="0"/>
              <a:t>Источники</a:t>
            </a:r>
            <a:r>
              <a:rPr lang="ru-RU" sz="1400" b="1" dirty="0"/>
              <a:t>. </a:t>
            </a:r>
            <a:r>
              <a:rPr lang="ru-RU" sz="1400" b="1" i="1" dirty="0"/>
              <a:t>История</a:t>
            </a:r>
            <a:r>
              <a:rPr lang="ru-RU" sz="1400" b="1" dirty="0"/>
              <a:t>. </a:t>
            </a:r>
            <a:r>
              <a:rPr lang="ru-RU" sz="1400" b="1" i="1" dirty="0"/>
              <a:t>Культура</a:t>
            </a:r>
            <a:r>
              <a:rPr lang="ru-RU" sz="1400" b="1" dirty="0"/>
              <a:t>. Москва: </a:t>
            </a:r>
            <a:r>
              <a:rPr lang="ru-RU" sz="1400" b="1" i="1" dirty="0"/>
              <a:t>2005</a:t>
            </a:r>
            <a:r>
              <a:rPr lang="ru-RU" sz="1400" b="1" dirty="0"/>
              <a:t>. С. </a:t>
            </a:r>
            <a:r>
              <a:rPr lang="ru-RU" sz="1400" b="1" dirty="0" smtClean="0"/>
              <a:t>776-791</a:t>
            </a:r>
          </a:p>
          <a:p>
            <a:pPr marL="0" indent="358775"/>
            <a:r>
              <a:rPr lang="ru-RU" sz="1400" b="1" dirty="0" smtClean="0"/>
              <a:t>Гумилев </a:t>
            </a:r>
            <a:r>
              <a:rPr lang="ru-RU" sz="1400" b="1" dirty="0"/>
              <a:t>Л. История народа </a:t>
            </a:r>
            <a:r>
              <a:rPr lang="ru-RU" sz="1400" b="1" dirty="0" err="1"/>
              <a:t>хунну</a:t>
            </a:r>
            <a:r>
              <a:rPr lang="ru-RU" sz="1400" b="1" dirty="0"/>
              <a:t>. Москва: Институт ДИ-ДИК, 1998. </a:t>
            </a:r>
            <a:endParaRPr lang="ru-RU" sz="1400" b="1" dirty="0" smtClean="0"/>
          </a:p>
          <a:p>
            <a:pPr marL="0" indent="358775"/>
            <a:r>
              <a:rPr lang="ru-RU" sz="1400" b="1" dirty="0" err="1" smtClean="0"/>
              <a:t>Шалекенов-Баласагуни</a:t>
            </a:r>
            <a:r>
              <a:rPr lang="ru-RU" sz="1400" b="1" dirty="0" smtClean="0"/>
              <a:t>  </a:t>
            </a:r>
            <a:r>
              <a:rPr lang="ru-RU" sz="1400" b="1" dirty="0"/>
              <a:t>У. Цивилизация </a:t>
            </a:r>
            <a:r>
              <a:rPr lang="ru-RU" sz="1400" b="1" dirty="0" err="1"/>
              <a:t>ариев</a:t>
            </a:r>
            <a:r>
              <a:rPr lang="ru-RU" sz="1400" b="1" dirty="0"/>
              <a:t> Центральной Азии. </a:t>
            </a:r>
            <a:r>
              <a:rPr lang="ru-RU" sz="1400" b="1" dirty="0" err="1"/>
              <a:t>Тараз</a:t>
            </a:r>
            <a:r>
              <a:rPr lang="ru-RU" sz="1400" b="1" dirty="0"/>
              <a:t>: </a:t>
            </a:r>
            <a:r>
              <a:rPr lang="ru-RU" sz="1400" b="1" dirty="0" err="1"/>
              <a:t>ТарГПИ</a:t>
            </a:r>
            <a:r>
              <a:rPr lang="ru-RU" sz="1400" b="1" dirty="0"/>
              <a:t>, </a:t>
            </a:r>
            <a:r>
              <a:rPr lang="ru-RU" sz="1400" b="1" dirty="0" smtClean="0"/>
              <a:t>2012</a:t>
            </a:r>
          </a:p>
          <a:p>
            <a:pPr marL="0" indent="358775"/>
            <a:r>
              <a:rPr lang="kk-KZ" sz="1400" b="1" dirty="0" smtClean="0"/>
              <a:t> </a:t>
            </a:r>
            <a:r>
              <a:rPr lang="ru-RU" sz="1400" b="1" dirty="0" smtClean="0"/>
              <a:t>Абаев </a:t>
            </a:r>
            <a:r>
              <a:rPr lang="ru-RU" sz="1400" b="1" dirty="0"/>
              <a:t>В. Скифо-сарматские наречия. Основы иранского языкознания. Т.1. Москва: </a:t>
            </a:r>
            <a:r>
              <a:rPr lang="ru-RU" sz="1400" b="1" dirty="0" smtClean="0"/>
              <a:t>1979</a:t>
            </a:r>
          </a:p>
          <a:p>
            <a:r>
              <a:rPr lang="ru-RU" sz="1400" b="1" dirty="0" err="1" smtClean="0"/>
              <a:t>Витчак</a:t>
            </a:r>
            <a:r>
              <a:rPr lang="ru-RU" sz="1400" b="1" dirty="0" smtClean="0"/>
              <a:t> </a:t>
            </a:r>
            <a:r>
              <a:rPr lang="ru-RU" sz="1400" b="1" dirty="0"/>
              <a:t>К. Скифский язык: Опыт описания. Вопросы языкознания. № 5. Москва: 1992. С. </a:t>
            </a:r>
            <a:r>
              <a:rPr lang="ru-RU" sz="1400" b="1" dirty="0" smtClean="0"/>
              <a:t>50-59</a:t>
            </a:r>
          </a:p>
          <a:p>
            <a:r>
              <a:rPr lang="ru-RU" sz="1400" b="1" dirty="0" smtClean="0"/>
              <a:t>Петров  </a:t>
            </a:r>
            <a:r>
              <a:rPr lang="ru-RU" sz="1400" b="1" dirty="0"/>
              <a:t>В. </a:t>
            </a:r>
            <a:r>
              <a:rPr lang="ru-RU" sz="1400" b="1" dirty="0" err="1"/>
              <a:t>Скiфи</a:t>
            </a:r>
            <a:r>
              <a:rPr lang="ru-RU" sz="1400" b="1" dirty="0"/>
              <a:t>. </a:t>
            </a:r>
            <a:r>
              <a:rPr lang="ru-RU" sz="1400" b="1" dirty="0" err="1"/>
              <a:t>Мова</a:t>
            </a:r>
            <a:r>
              <a:rPr lang="ru-RU" sz="1400" b="1" dirty="0"/>
              <a:t> i </a:t>
            </a:r>
            <a:r>
              <a:rPr lang="ru-RU" sz="1400" b="1" dirty="0" err="1"/>
              <a:t>етнос</a:t>
            </a:r>
            <a:r>
              <a:rPr lang="ru-RU" sz="1400" b="1" dirty="0"/>
              <a:t>. </a:t>
            </a:r>
            <a:r>
              <a:rPr lang="ru-RU" sz="1400" b="1" dirty="0" err="1"/>
              <a:t>Киiв</a:t>
            </a:r>
            <a:r>
              <a:rPr lang="ru-RU" sz="1400" b="1" dirty="0"/>
              <a:t>: </a:t>
            </a:r>
            <a:r>
              <a:rPr lang="ru-RU" sz="1400" b="1" dirty="0" smtClean="0"/>
              <a:t>1968</a:t>
            </a:r>
          </a:p>
          <a:p>
            <a:r>
              <a:rPr lang="ru-RU" sz="1400" b="1" i="1" dirty="0" err="1" smtClean="0"/>
              <a:t>Закиев</a:t>
            </a:r>
            <a:r>
              <a:rPr lang="ru-RU" sz="1400" b="1" i="1" dirty="0" smtClean="0"/>
              <a:t> </a:t>
            </a:r>
            <a:r>
              <a:rPr lang="ru-RU" sz="1400" b="1" dirty="0"/>
              <a:t>М. </a:t>
            </a:r>
            <a:r>
              <a:rPr lang="ru-RU" sz="1400" b="1" i="1" dirty="0"/>
              <a:t>Происхождение тюрков и татар</a:t>
            </a:r>
            <a:r>
              <a:rPr lang="ru-RU" sz="1400" b="1" dirty="0"/>
              <a:t>. Москва: Издательство «Инсан», </a:t>
            </a:r>
            <a:r>
              <a:rPr lang="ru-RU" sz="1400" b="1" dirty="0" smtClean="0"/>
              <a:t>2002</a:t>
            </a:r>
          </a:p>
          <a:p>
            <a:r>
              <a:rPr lang="ru-RU" sz="1400" b="1" dirty="0" smtClean="0"/>
              <a:t>Гасанов </a:t>
            </a:r>
            <a:r>
              <a:rPr lang="ru-RU" sz="1400" b="1" dirty="0"/>
              <a:t>З. Царские скифы. Нью-Йорк: </a:t>
            </a:r>
            <a:r>
              <a:rPr lang="ru-RU" sz="1400" b="1" dirty="0" err="1"/>
              <a:t>LibertyPublishing</a:t>
            </a:r>
            <a:r>
              <a:rPr lang="ru-RU" sz="1400" b="1" dirty="0"/>
              <a:t>, 2002 </a:t>
            </a:r>
            <a:endParaRPr lang="ru-RU" sz="1400" b="1" dirty="0" smtClean="0"/>
          </a:p>
          <a:p>
            <a:r>
              <a:rPr lang="de-DE" sz="1400" b="1" i="1" dirty="0" err="1" smtClean="0"/>
              <a:t>Durmuş</a:t>
            </a:r>
            <a:r>
              <a:rPr lang="de-DE" sz="1400" b="1" i="1" dirty="0" smtClean="0"/>
              <a:t> </a:t>
            </a:r>
            <a:r>
              <a:rPr lang="de-DE" sz="1400" b="1" dirty="0"/>
              <a:t>İ. </a:t>
            </a:r>
            <a:r>
              <a:rPr lang="de-DE" sz="1400" b="1" dirty="0" err="1"/>
              <a:t>S</a:t>
            </a:r>
            <a:r>
              <a:rPr lang="de-DE" sz="1400" b="1" i="1" dirty="0" err="1"/>
              <a:t>kitler</a:t>
            </a:r>
            <a:r>
              <a:rPr lang="de-DE" sz="1400" b="1" i="1" dirty="0"/>
              <a:t> </a:t>
            </a:r>
            <a:r>
              <a:rPr lang="kk-KZ" sz="1400" b="1" i="1" dirty="0"/>
              <a:t>(</a:t>
            </a:r>
            <a:r>
              <a:rPr lang="de-DE" sz="1400" b="1" i="1" dirty="0" err="1"/>
              <a:t>Sakalar</a:t>
            </a:r>
            <a:r>
              <a:rPr lang="kk-KZ" sz="1400" b="1" i="1" dirty="0"/>
              <a:t>)</a:t>
            </a:r>
            <a:r>
              <a:rPr lang="de-DE" sz="1400" b="1" dirty="0"/>
              <a:t>. Ankara: Türk  </a:t>
            </a:r>
            <a:r>
              <a:rPr lang="de-DE" sz="1400" b="1" dirty="0" err="1"/>
              <a:t>Kültürünü</a:t>
            </a:r>
            <a:r>
              <a:rPr lang="de-DE" sz="1400" b="1" dirty="0"/>
              <a:t> </a:t>
            </a:r>
            <a:r>
              <a:rPr lang="de-DE" sz="1400" b="1" dirty="0" err="1"/>
              <a:t>Araştırma</a:t>
            </a:r>
            <a:r>
              <a:rPr lang="kk-KZ" sz="1400" b="1" dirty="0"/>
              <a:t>  </a:t>
            </a:r>
            <a:r>
              <a:rPr lang="ru-RU" sz="1400" b="1" dirty="0"/>
              <a:t/>
            </a:r>
            <a:br>
              <a:rPr lang="ru-RU" sz="1400" b="1" dirty="0"/>
            </a:br>
            <a:r>
              <a:rPr lang="de-DE" sz="1400" b="1" dirty="0"/>
              <a:t> </a:t>
            </a:r>
            <a:r>
              <a:rPr lang="de-DE" sz="1400" b="1" dirty="0" err="1"/>
              <a:t>Enstit</a:t>
            </a:r>
            <a:r>
              <a:rPr lang="ru-RU" sz="1400" b="1" dirty="0"/>
              <a:t>ü</a:t>
            </a:r>
            <a:r>
              <a:rPr lang="de-DE" sz="1400" b="1" dirty="0"/>
              <a:t>s</a:t>
            </a:r>
            <a:r>
              <a:rPr lang="ru-RU" sz="1400" b="1" dirty="0"/>
              <a:t>ü, </a:t>
            </a:r>
            <a:r>
              <a:rPr lang="ru-RU" sz="1400" b="1" i="1" dirty="0" smtClean="0"/>
              <a:t>1993</a:t>
            </a:r>
          </a:p>
          <a:p>
            <a:r>
              <a:rPr lang="ru-RU" sz="1400" b="1" i="1" dirty="0" err="1" smtClean="0"/>
              <a:t>Аманжолов</a:t>
            </a:r>
            <a:r>
              <a:rPr lang="ru-RU" sz="1400" b="1" i="1" dirty="0" smtClean="0"/>
              <a:t> </a:t>
            </a:r>
            <a:r>
              <a:rPr lang="ru-RU" sz="1400" b="1" i="1" dirty="0"/>
              <a:t>А</a:t>
            </a:r>
            <a:r>
              <a:rPr lang="ru-RU" sz="1400" b="1" dirty="0"/>
              <a:t>. </a:t>
            </a:r>
            <a:r>
              <a:rPr lang="ru-RU" sz="1400" b="1" dirty="0" err="1"/>
              <a:t>Руноподобная</a:t>
            </a:r>
            <a:r>
              <a:rPr lang="ru-RU" sz="1400" b="1" dirty="0"/>
              <a:t> надпись из </a:t>
            </a:r>
            <a:r>
              <a:rPr lang="ru-RU" sz="1400" b="1" dirty="0" err="1"/>
              <a:t>сакского</a:t>
            </a:r>
            <a:r>
              <a:rPr lang="ru-RU" sz="1400" b="1" dirty="0"/>
              <a:t> захоронения близ Алма-Аты. Вестник АН </a:t>
            </a:r>
            <a:r>
              <a:rPr lang="ru-RU" sz="1400" b="1" dirty="0" err="1"/>
              <a:t>КазССР</a:t>
            </a:r>
            <a:r>
              <a:rPr lang="ru-RU" sz="1400" b="1" dirty="0"/>
              <a:t>, N 12 (320). Алма-Ата: </a:t>
            </a:r>
            <a:r>
              <a:rPr lang="ru-RU" sz="1400" b="1" i="1" dirty="0"/>
              <a:t>1971.</a:t>
            </a:r>
            <a:r>
              <a:rPr lang="ru-RU" sz="1400" b="1" dirty="0"/>
              <a:t> С. 64-66</a:t>
            </a:r>
          </a:p>
        </p:txBody>
      </p:sp>
    </p:spTree>
    <p:extLst>
      <p:ext uri="{BB962C8B-B14F-4D97-AF65-F5344CB8AC3E}">
        <p14:creationId xmlns:p14="http://schemas.microsoft.com/office/powerpoint/2010/main" val="11539059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Пән нысаны: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>
              <a:buFontTx/>
              <a:buChar char="-"/>
            </a:pPr>
            <a:endParaRPr lang="kk-KZ" dirty="0" smtClean="0"/>
          </a:p>
          <a:p>
            <a:pPr>
              <a:buFontTx/>
              <a:buChar char="-"/>
            </a:pPr>
            <a:r>
              <a:rPr lang="kk-KZ" dirty="0" smtClean="0"/>
              <a:t>Түркі халықтарының тұрмысы, дәстүрі, салты; </a:t>
            </a:r>
          </a:p>
          <a:p>
            <a:pPr>
              <a:buFontTx/>
              <a:buChar char="-"/>
            </a:pPr>
            <a:r>
              <a:rPr lang="kk-KZ" dirty="0" smtClean="0"/>
              <a:t>түркі мәдениеті және оның даму кезеңдері; </a:t>
            </a:r>
          </a:p>
          <a:p>
            <a:pPr>
              <a:buFontTx/>
              <a:buChar char="-"/>
            </a:pPr>
            <a:r>
              <a:rPr lang="kk-KZ" dirty="0" smtClean="0"/>
              <a:t>Түркі халықтарының материалдық және мәдени-рухани  мәдениеті</a:t>
            </a:r>
          </a:p>
          <a:p>
            <a:pPr>
              <a:buFontTx/>
              <a:buChar char="-"/>
            </a:pPr>
            <a:r>
              <a:rPr lang="kk-KZ" dirty="0" smtClean="0"/>
              <a:t>Түркі жазуы және көне ескерткіштері</a:t>
            </a:r>
          </a:p>
          <a:p>
            <a:pPr>
              <a:buFontTx/>
              <a:buChar char="-"/>
            </a:pPr>
            <a:r>
              <a:rPr lang="kk-KZ" dirty="0" smtClean="0"/>
              <a:t>Түркі даналары мен олардың шығармашылығы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6320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Зерттелуі</a:t>
            </a:r>
            <a:br>
              <a:rPr lang="kk-KZ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kk-KZ" dirty="0" smtClean="0"/>
              <a:t>Қазақ ғалымдарының зерттеуі (</a:t>
            </a:r>
            <a:r>
              <a:rPr lang="kk-KZ" dirty="0" err="1" smtClean="0"/>
              <a:t>МАрғұлан</a:t>
            </a:r>
            <a:r>
              <a:rPr lang="kk-KZ" dirty="0" smtClean="0"/>
              <a:t> Ә., Аманжолов А.С., </a:t>
            </a:r>
            <a:r>
              <a:rPr lang="ru-RU" dirty="0" err="1" smtClean="0"/>
              <a:t>Самашев</a:t>
            </a:r>
            <a:r>
              <a:rPr lang="ru-RU" dirty="0" smtClean="0"/>
              <a:t> </a:t>
            </a:r>
            <a:r>
              <a:rPr lang="ru-RU" dirty="0"/>
              <a:t>З</a:t>
            </a:r>
            <a:r>
              <a:rPr lang="ru-RU" dirty="0" smtClean="0"/>
              <a:t>., </a:t>
            </a:r>
            <a:r>
              <a:rPr lang="ru-RU" dirty="0" err="1"/>
              <a:t>Шалекенов-Баласагуни</a:t>
            </a:r>
            <a:r>
              <a:rPr lang="ru-RU" dirty="0"/>
              <a:t>  У. </a:t>
            </a:r>
            <a:endParaRPr lang="kk-KZ" dirty="0" smtClean="0"/>
          </a:p>
          <a:p>
            <a:r>
              <a:rPr lang="kk-KZ" dirty="0" smtClean="0"/>
              <a:t>Түркі ғалымдарының зерттеуі ( М. АДЖИ, </a:t>
            </a:r>
            <a:r>
              <a:rPr lang="ru-RU" dirty="0" smtClean="0"/>
              <a:t>Гасанов </a:t>
            </a:r>
            <a:r>
              <a:rPr lang="ru-RU" dirty="0"/>
              <a:t>З. </a:t>
            </a:r>
            <a:r>
              <a:rPr lang="ru-RU" dirty="0" smtClean="0"/>
              <a:t>,</a:t>
            </a:r>
            <a:r>
              <a:rPr lang="ru-RU" dirty="0"/>
              <a:t> </a:t>
            </a:r>
            <a:r>
              <a:rPr lang="ru-RU" dirty="0" err="1"/>
              <a:t>Байрамкулов</a:t>
            </a:r>
            <a:r>
              <a:rPr lang="ru-RU" dirty="0"/>
              <a:t> </a:t>
            </a:r>
            <a:r>
              <a:rPr lang="ru-RU" dirty="0" smtClean="0"/>
              <a:t>А, </a:t>
            </a:r>
            <a:r>
              <a:rPr lang="ru-RU" dirty="0" err="1"/>
              <a:t>Надршина</a:t>
            </a:r>
            <a:r>
              <a:rPr lang="ru-RU" dirty="0"/>
              <a:t> Ф</a:t>
            </a:r>
            <a:r>
              <a:rPr lang="ru-RU" dirty="0" smtClean="0"/>
              <a:t>. -</a:t>
            </a:r>
            <a:r>
              <a:rPr lang="ru-RU" cap="none" dirty="0" err="1" smtClean="0"/>
              <a:t>башкурт</a:t>
            </a:r>
            <a:r>
              <a:rPr lang="ru-RU" dirty="0" smtClean="0"/>
              <a:t>, </a:t>
            </a:r>
            <a:r>
              <a:rPr lang="ru-RU" dirty="0" err="1"/>
              <a:t>Иткулова</a:t>
            </a:r>
            <a:r>
              <a:rPr lang="ru-RU" dirty="0"/>
              <a:t>  Л. </a:t>
            </a:r>
            <a:r>
              <a:rPr lang="ru-RU" dirty="0" smtClean="0"/>
              <a:t>,</a:t>
            </a:r>
            <a:r>
              <a:rPr lang="ru-RU" dirty="0"/>
              <a:t> </a:t>
            </a:r>
            <a:r>
              <a:rPr lang="ru-RU" dirty="0" err="1"/>
              <a:t>Оразаев</a:t>
            </a:r>
            <a:r>
              <a:rPr lang="ru-RU" b="1" dirty="0"/>
              <a:t> </a:t>
            </a:r>
            <a:r>
              <a:rPr lang="ru-RU" dirty="0"/>
              <a:t> А. </a:t>
            </a:r>
            <a:r>
              <a:rPr lang="ru-RU" dirty="0" smtClean="0"/>
              <a:t>–</a:t>
            </a:r>
            <a:r>
              <a:rPr lang="ru-RU" cap="none" dirty="0" smtClean="0"/>
              <a:t>туркмен, </a:t>
            </a:r>
            <a:r>
              <a:rPr lang="de-DE" i="1" dirty="0" err="1"/>
              <a:t>Durmuş</a:t>
            </a:r>
            <a:r>
              <a:rPr lang="de-DE" i="1" dirty="0"/>
              <a:t> </a:t>
            </a:r>
            <a:r>
              <a:rPr lang="de-DE" dirty="0"/>
              <a:t>İ. </a:t>
            </a:r>
            <a:endParaRPr lang="kk-KZ" cap="none" dirty="0" smtClean="0"/>
          </a:p>
          <a:p>
            <a:r>
              <a:rPr lang="kk-KZ" dirty="0" smtClean="0"/>
              <a:t>Орыс ғалымдарының зерттеуі (</a:t>
            </a:r>
            <a:r>
              <a:rPr lang="ru-RU" dirty="0"/>
              <a:t>Абаев В. ,</a:t>
            </a:r>
            <a:r>
              <a:rPr lang="ru-RU" dirty="0" smtClean="0"/>
              <a:t>Н.Я</a:t>
            </a:r>
            <a:r>
              <a:rPr lang="ru-RU" dirty="0"/>
              <a:t>. </a:t>
            </a:r>
            <a:r>
              <a:rPr lang="ru-RU" dirty="0" smtClean="0"/>
              <a:t>Бичурин, </a:t>
            </a:r>
            <a:r>
              <a:rPr lang="kk-KZ" dirty="0" smtClean="0"/>
              <a:t>Л.Гумилев, </a:t>
            </a:r>
            <a:r>
              <a:rPr lang="ru-RU" dirty="0"/>
              <a:t>Кляшторный С., Савинов </a:t>
            </a:r>
            <a:r>
              <a:rPr lang="ru-RU" dirty="0" smtClean="0"/>
              <a:t>Д. </a:t>
            </a:r>
            <a:r>
              <a:rPr lang="ru-RU" dirty="0" err="1"/>
              <a:t>Лайпанов</a:t>
            </a:r>
            <a:r>
              <a:rPr lang="ru-RU" dirty="0"/>
              <a:t>  К., </a:t>
            </a:r>
            <a:r>
              <a:rPr lang="ru-RU" dirty="0" err="1"/>
              <a:t>Мизиев</a:t>
            </a:r>
            <a:r>
              <a:rPr lang="ru-RU" dirty="0"/>
              <a:t> И. </a:t>
            </a:r>
            <a:r>
              <a:rPr lang="ru-RU" dirty="0" err="1"/>
              <a:t>Басилов</a:t>
            </a:r>
            <a:r>
              <a:rPr lang="ru-RU" dirty="0"/>
              <a:t> В. </a:t>
            </a:r>
            <a:endParaRPr lang="kk-KZ" dirty="0" smtClean="0"/>
          </a:p>
          <a:p>
            <a:r>
              <a:rPr lang="kk-KZ" dirty="0" smtClean="0"/>
              <a:t>Шетел ғалымдарының зерттеуі (А.</a:t>
            </a:r>
            <a:r>
              <a:rPr lang="kk-KZ" dirty="0" err="1" smtClean="0"/>
              <a:t>Тойнби</a:t>
            </a:r>
            <a:r>
              <a:rPr lang="kk-KZ" dirty="0" smtClean="0"/>
              <a:t>, </a:t>
            </a:r>
            <a:r>
              <a:rPr lang="de-DE" dirty="0" err="1" smtClean="0"/>
              <a:t>Gerzenberg</a:t>
            </a:r>
            <a:r>
              <a:rPr lang="de-DE" dirty="0"/>
              <a:t>, L. </a:t>
            </a:r>
            <a:r>
              <a:rPr lang="kk-KZ" dirty="0" smtClean="0"/>
              <a:t>, </a:t>
            </a:r>
            <a:r>
              <a:rPr lang="kk-KZ" dirty="0" err="1"/>
              <a:t>Lalueza-Fox</a:t>
            </a:r>
            <a:r>
              <a:rPr lang="kk-KZ" dirty="0"/>
              <a:t> C, </a:t>
            </a:r>
            <a:r>
              <a:rPr lang="kk-KZ" dirty="0" err="1"/>
              <a:t>Sampietro</a:t>
            </a:r>
            <a:r>
              <a:rPr lang="kk-KZ" dirty="0"/>
              <a:t> M.L., </a:t>
            </a:r>
            <a:r>
              <a:rPr lang="kk-KZ" dirty="0" err="1"/>
              <a:t>Gilbert</a:t>
            </a:r>
            <a:r>
              <a:rPr lang="kk-KZ" dirty="0"/>
              <a:t> M.T.P., </a:t>
            </a:r>
            <a:r>
              <a:rPr lang="kk-KZ" dirty="0" err="1"/>
              <a:t>Castri</a:t>
            </a:r>
            <a:r>
              <a:rPr lang="kk-KZ" dirty="0"/>
              <a:t> L, </a:t>
            </a:r>
            <a:r>
              <a:rPr lang="kk-KZ" dirty="0" err="1"/>
              <a:t>Facchini</a:t>
            </a:r>
            <a:r>
              <a:rPr lang="kk-KZ" dirty="0"/>
              <a:t> </a:t>
            </a:r>
            <a:r>
              <a:rPr lang="kk-KZ" dirty="0" smtClean="0"/>
              <a:t>F. </a:t>
            </a:r>
          </a:p>
          <a:p>
            <a:endParaRPr lang="kk-KZ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436036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6" y="618518"/>
            <a:ext cx="10094884" cy="896518"/>
          </a:xfrm>
        </p:spPr>
        <p:txBody>
          <a:bodyPr/>
          <a:lstStyle/>
          <a:p>
            <a:r>
              <a:rPr lang="kk-KZ" dirty="0" smtClean="0"/>
              <a:t>Жалпы шолу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1434354"/>
            <a:ext cx="10363826" cy="4356846"/>
          </a:xfrm>
        </p:spPr>
        <p:txBody>
          <a:bodyPr>
            <a:normAutofit fontScale="92500" lnSpcReduction="10000"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kk-KZ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Түркі мәдениеті</a:t>
            </a:r>
            <a:r>
              <a:rPr lang="kk-KZ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 - ежелгі заманнан өмір сүріп келе </a:t>
            </a:r>
            <a:r>
              <a:rPr lang="kk-KZ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жаткан</a:t>
            </a:r>
            <a:r>
              <a:rPr lang="kk-KZ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түркі тайпалары негізінде қалыптасқан </a:t>
            </a:r>
            <a:r>
              <a:rPr lang="kk-KZ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мəдениеттің</a:t>
            </a:r>
            <a:r>
              <a:rPr lang="kk-KZ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жалпы атауы.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kk-KZ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Түрік этнонимі алғаш рет қытай жылнамаларында 542 жылы аталады. Қытай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жылнамалары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түркілерді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ғұндардың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ұрпағы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деп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атаған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Бастапқы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кезде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түркі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деген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сөз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түркі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тілдес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көшпелілердің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ішіндегі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басқарушы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ақсүйек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өкілдеріне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ғана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қатысты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болды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Содан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кейінгі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кездерде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түркі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деген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атау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саяси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мәнге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болды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Түркі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деп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түркілердің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астында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болған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өзге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тайпалар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атала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бастады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VIII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ғасырдың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ортасынан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бастап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түркі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деген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атау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біраз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уақытқа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дейін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жазба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деректерде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аталмайды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кезде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түркі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деген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атаудың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орнына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жекелеген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түркі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тектес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тайпалардың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аты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теле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қырғыз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тоғызоғыз</a:t>
            </a:r>
            <a:r>
              <a:rPr lang="kk-KZ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ұйғыр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қарлұқ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қыпшақ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 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аталады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75315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kk-KZ" dirty="0"/>
              <a:t>Түркілердің алғашқы ата қонысы Шығыс Тянь-Шань мен өңірі болған. "Халықтардың ұлы қоныс аударуының" нәтижесінде қазіргі Қазақстан, Орта </a:t>
            </a:r>
            <a:r>
              <a:rPr lang="kk-KZ" dirty="0" err="1"/>
              <a:t>жəне</a:t>
            </a:r>
            <a:r>
              <a:rPr lang="kk-KZ" dirty="0"/>
              <a:t> Алдыңғы Азия, Шығыс Еуропа]] территорияларына кең таралып орналасқан түркілер қазіргі түркі тілдес халықтардың барлықтарының субстраты болып табылады.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135968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kk-KZ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kk-KZ" dirty="0"/>
              <a:t>Еуразия даласында </a:t>
            </a:r>
            <a:r>
              <a:rPr lang="kk-KZ" dirty="0" err="1"/>
              <a:t>отырықшы-көшпелі</a:t>
            </a:r>
            <a:r>
              <a:rPr lang="kk-KZ" dirty="0"/>
              <a:t> тұрмыс кешкен, өзіндік «әскери демократияға» ие болған, Көк тәңіріне сыйынған зор жауынгерлердің алып бірлестігі тарихи сахнаға </a:t>
            </a:r>
            <a:r>
              <a:rPr lang="kk-KZ" dirty="0" smtClean="0"/>
              <a:t>шықты.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kk-KZ" dirty="0"/>
              <a:t>Түркілердің ресми тарихы көп жағдайда б.д. VI ғасырынан, яғни, Түркі қағанатының құрылуынан басталады деп жазылған </a:t>
            </a:r>
            <a:r>
              <a:rPr lang="kk-KZ" dirty="0" err="1"/>
              <a:t>европоцентристік</a:t>
            </a:r>
            <a:r>
              <a:rPr lang="kk-KZ" dirty="0"/>
              <a:t> </a:t>
            </a:r>
            <a:r>
              <a:rPr lang="kk-KZ" dirty="0" smtClean="0"/>
              <a:t>көзқарас</a:t>
            </a:r>
            <a:r>
              <a:rPr lang="kk-KZ" dirty="0"/>
              <a:t> </a:t>
            </a:r>
            <a:r>
              <a:rPr lang="kk-KZ" dirty="0" smtClean="0"/>
              <a:t>бар.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223247" y="2528047"/>
            <a:ext cx="839992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kk-KZ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kk-KZ" sz="1400" dirty="0" smtClean="0"/>
              <a:t> </a:t>
            </a:r>
            <a:endParaRPr lang="ru-RU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14999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636494"/>
            <a:ext cx="10363826" cy="5065059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366683" y="960148"/>
            <a:ext cx="813098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Түркі ғаламының ерте темір дәуіріндегі бастауларын зерттеу алдында ғалымдар аталған кезеңнің халықтарын айқындауда қолданатын негізгі </a:t>
            </a:r>
            <a:r>
              <a:rPr lang="kk-KZ" sz="2800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белгілері </a:t>
            </a:r>
            <a:r>
              <a:rPr lang="kk-KZ" sz="28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 - бұл бірінші кезекте шаруашылық, тұрмыс, мәдениет өмірінің  көріністері болатын </a:t>
            </a:r>
            <a:r>
              <a:rPr lang="kk-KZ" sz="2800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заттық материалдық құндылықтар.</a:t>
            </a:r>
          </a:p>
          <a:p>
            <a:endParaRPr lang="ru-RU" sz="2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40992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762000"/>
            <a:ext cx="10363826" cy="5029199"/>
          </a:xfrm>
        </p:spPr>
        <p:txBody>
          <a:bodyPr>
            <a:normAutofit/>
          </a:bodyPr>
          <a:lstStyle/>
          <a:p>
            <a:r>
              <a:rPr lang="kk-KZ" dirty="0"/>
              <a:t>Генетик ғалымдардың халықаралық зерттеу тобы Ресейдің Ростов облысындағы скиф ескерткіштерінен алынған  көне </a:t>
            </a:r>
            <a:r>
              <a:rPr lang="kk-KZ" dirty="0" err="1"/>
              <a:t>ДНҚ-ның</a:t>
            </a:r>
            <a:r>
              <a:rPr lang="kk-KZ" dirty="0"/>
              <a:t> 16 үлгісіне жүргізген зерттеулер аталған өңірдің скифтері алуан </a:t>
            </a:r>
            <a:r>
              <a:rPr lang="kk-KZ" dirty="0" err="1"/>
              <a:t>гентикалық</a:t>
            </a:r>
            <a:r>
              <a:rPr lang="kk-KZ" dirty="0"/>
              <a:t> түрлілікке ие болғанын </a:t>
            </a:r>
            <a:r>
              <a:rPr lang="kk-KZ" dirty="0" smtClean="0"/>
              <a:t>көрсетіп, алынған </a:t>
            </a:r>
            <a:r>
              <a:rPr lang="kk-KZ" dirty="0"/>
              <a:t>мәліметтерді Қазақстан аумағындағы дәл осындай ізденістермен </a:t>
            </a:r>
            <a:r>
              <a:rPr lang="kk-KZ" dirty="0" smtClean="0"/>
              <a:t>салыстыру </a:t>
            </a:r>
            <a:r>
              <a:rPr lang="kk-KZ" dirty="0"/>
              <a:t>сақтарда ұқсас геноқор болғанын айқындаған. </a:t>
            </a:r>
            <a:endParaRPr lang="kk-KZ" dirty="0" smtClean="0"/>
          </a:p>
          <a:p>
            <a:r>
              <a:rPr lang="kk-KZ" dirty="0" smtClean="0"/>
              <a:t> </a:t>
            </a:r>
            <a:r>
              <a:rPr lang="kk-KZ" dirty="0"/>
              <a:t>қазіргі заман халықтарының </a:t>
            </a:r>
            <a:r>
              <a:rPr lang="kk-KZ" dirty="0" err="1" smtClean="0"/>
              <a:t>ДНК-мен</a:t>
            </a:r>
            <a:r>
              <a:rPr lang="kk-KZ" dirty="0" smtClean="0"/>
              <a:t> </a:t>
            </a:r>
            <a:r>
              <a:rPr lang="kk-KZ" dirty="0"/>
              <a:t>салыстыру сақтар мен скифтерге ең жақын келетіні Еуразияның орта тұсы - Оралдың және Батыс Сібірдің  оңтүстігінің, Алтай мен Қазақстанның адамдары </a:t>
            </a:r>
            <a:r>
              <a:rPr lang="kk-KZ" dirty="0" smtClean="0"/>
              <a:t>деген </a:t>
            </a:r>
            <a:r>
              <a:rPr lang="kk-KZ" dirty="0"/>
              <a:t>нәтижелі тұжырым </a:t>
            </a:r>
            <a:r>
              <a:rPr lang="kk-KZ" dirty="0" err="1"/>
              <a:t>сақ-скифтер</a:t>
            </a:r>
            <a:r>
              <a:rPr lang="kk-KZ" dirty="0"/>
              <a:t> жер аударды деген пікірдің түкке тұрмайтыны туралы айтады.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92437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806824"/>
            <a:ext cx="10363826" cy="4984375"/>
          </a:xfrm>
        </p:spPr>
        <p:txBody>
          <a:bodyPr/>
          <a:lstStyle/>
          <a:p>
            <a:r>
              <a:rPr lang="kk-KZ" dirty="0"/>
              <a:t>А.</a:t>
            </a:r>
            <a:r>
              <a:rPr lang="kk-KZ" dirty="0" err="1"/>
              <a:t>Тойнби</a:t>
            </a:r>
            <a:r>
              <a:rPr lang="kk-KZ" dirty="0"/>
              <a:t> өркениетті табиғи ортамен байланыстырып, Қытай, Үнді өркениетін континентальды деп атағаны </a:t>
            </a:r>
            <a:r>
              <a:rPr lang="kk-KZ" dirty="0" smtClean="0"/>
              <a:t>белгілі.</a:t>
            </a:r>
          </a:p>
          <a:p>
            <a:r>
              <a:rPr lang="kk-KZ" dirty="0"/>
              <a:t> Мұрад </a:t>
            </a:r>
            <a:r>
              <a:rPr lang="kk-KZ" dirty="0" err="1"/>
              <a:t>Аджи</a:t>
            </a:r>
            <a:r>
              <a:rPr lang="kk-KZ" dirty="0"/>
              <a:t> «И </a:t>
            </a:r>
            <a:r>
              <a:rPr lang="kk-KZ" dirty="0" err="1"/>
              <a:t>как</a:t>
            </a:r>
            <a:r>
              <a:rPr lang="kk-KZ" dirty="0"/>
              <a:t> </a:t>
            </a:r>
            <a:r>
              <a:rPr lang="kk-KZ" dirty="0" err="1"/>
              <a:t>бы</a:t>
            </a:r>
            <a:r>
              <a:rPr lang="kk-KZ" dirty="0"/>
              <a:t> не </a:t>
            </a:r>
            <a:r>
              <a:rPr lang="kk-KZ" dirty="0" err="1"/>
              <a:t>называли</a:t>
            </a:r>
            <a:r>
              <a:rPr lang="kk-KZ" dirty="0"/>
              <a:t> </a:t>
            </a:r>
            <a:r>
              <a:rPr lang="kk-KZ" dirty="0" err="1"/>
              <a:t>эту</a:t>
            </a:r>
            <a:r>
              <a:rPr lang="kk-KZ" dirty="0"/>
              <a:t> </a:t>
            </a:r>
            <a:r>
              <a:rPr lang="kk-KZ" dirty="0" err="1"/>
              <a:t>культуру</a:t>
            </a:r>
            <a:r>
              <a:rPr lang="kk-KZ" dirty="0"/>
              <a:t> – </a:t>
            </a:r>
            <a:r>
              <a:rPr lang="kk-KZ" dirty="0" err="1"/>
              <a:t>половецкая</a:t>
            </a:r>
            <a:r>
              <a:rPr lang="kk-KZ" dirty="0"/>
              <a:t>, </a:t>
            </a:r>
            <a:r>
              <a:rPr lang="kk-KZ" dirty="0" err="1"/>
              <a:t>печенежская</a:t>
            </a:r>
            <a:r>
              <a:rPr lang="kk-KZ" dirty="0"/>
              <a:t>, </a:t>
            </a:r>
            <a:r>
              <a:rPr lang="kk-KZ" dirty="0" err="1"/>
              <a:t>булгарская</a:t>
            </a:r>
            <a:r>
              <a:rPr lang="kk-KZ" dirty="0"/>
              <a:t> </a:t>
            </a:r>
            <a:r>
              <a:rPr lang="kk-KZ" dirty="0" err="1"/>
              <a:t>или</a:t>
            </a:r>
            <a:r>
              <a:rPr lang="kk-KZ" dirty="0"/>
              <a:t> </a:t>
            </a:r>
            <a:r>
              <a:rPr lang="kk-KZ" dirty="0" err="1"/>
              <a:t>иная</a:t>
            </a:r>
            <a:r>
              <a:rPr lang="kk-KZ" dirty="0"/>
              <a:t>, </a:t>
            </a:r>
            <a:r>
              <a:rPr lang="kk-KZ" dirty="0" err="1"/>
              <a:t>-корень</a:t>
            </a:r>
            <a:r>
              <a:rPr lang="kk-KZ" dirty="0"/>
              <a:t> </a:t>
            </a:r>
            <a:r>
              <a:rPr lang="kk-KZ" dirty="0" err="1"/>
              <a:t>её</a:t>
            </a:r>
            <a:r>
              <a:rPr lang="kk-KZ" dirty="0"/>
              <a:t> </a:t>
            </a:r>
            <a:r>
              <a:rPr lang="kk-KZ" dirty="0" err="1"/>
              <a:t>был</a:t>
            </a:r>
            <a:r>
              <a:rPr lang="kk-KZ" dirty="0"/>
              <a:t> </a:t>
            </a:r>
            <a:r>
              <a:rPr lang="kk-KZ" dirty="0" err="1"/>
              <a:t>один</a:t>
            </a:r>
            <a:r>
              <a:rPr lang="kk-KZ" dirty="0"/>
              <a:t>, </a:t>
            </a:r>
            <a:r>
              <a:rPr lang="kk-KZ" dirty="0" err="1"/>
              <a:t>потому</a:t>
            </a:r>
            <a:r>
              <a:rPr lang="kk-KZ" dirty="0"/>
              <a:t> </a:t>
            </a:r>
            <a:r>
              <a:rPr lang="kk-KZ" dirty="0" err="1"/>
              <a:t>что</a:t>
            </a:r>
            <a:r>
              <a:rPr lang="kk-KZ" dirty="0"/>
              <a:t> </a:t>
            </a:r>
            <a:r>
              <a:rPr lang="kk-KZ" dirty="0" err="1"/>
              <a:t>степи</a:t>
            </a:r>
            <a:r>
              <a:rPr lang="kk-KZ" dirty="0"/>
              <a:t> </a:t>
            </a:r>
            <a:r>
              <a:rPr lang="kk-KZ" dirty="0" err="1"/>
              <a:t>на</a:t>
            </a:r>
            <a:r>
              <a:rPr lang="kk-KZ" dirty="0"/>
              <a:t> </a:t>
            </a:r>
            <a:r>
              <a:rPr lang="kk-KZ" dirty="0" err="1"/>
              <a:t>одном</a:t>
            </a:r>
            <a:r>
              <a:rPr lang="kk-KZ" dirty="0"/>
              <a:t> </a:t>
            </a:r>
            <a:r>
              <a:rPr lang="kk-KZ" dirty="0" err="1"/>
              <a:t>языке</a:t>
            </a:r>
            <a:r>
              <a:rPr lang="kk-KZ" dirty="0"/>
              <a:t> – </a:t>
            </a:r>
            <a:r>
              <a:rPr lang="kk-KZ" dirty="0" err="1"/>
              <a:t>на</a:t>
            </a:r>
            <a:r>
              <a:rPr lang="kk-KZ" dirty="0"/>
              <a:t> </a:t>
            </a:r>
            <a:r>
              <a:rPr lang="kk-KZ" dirty="0" err="1"/>
              <a:t>тюркском</a:t>
            </a:r>
            <a:r>
              <a:rPr lang="kk-KZ" dirty="0"/>
              <a:t>. </a:t>
            </a:r>
            <a:r>
              <a:rPr lang="kk-KZ" dirty="0" err="1"/>
              <a:t>Жили</a:t>
            </a:r>
            <a:r>
              <a:rPr lang="kk-KZ" dirty="0"/>
              <a:t> </a:t>
            </a:r>
            <a:r>
              <a:rPr lang="kk-KZ" dirty="0" err="1"/>
              <a:t>под</a:t>
            </a:r>
            <a:r>
              <a:rPr lang="kk-KZ" dirty="0"/>
              <a:t> </a:t>
            </a:r>
            <a:r>
              <a:rPr lang="kk-KZ" dirty="0" err="1"/>
              <a:t>одним</a:t>
            </a:r>
            <a:r>
              <a:rPr lang="kk-KZ" dirty="0"/>
              <a:t> </a:t>
            </a:r>
            <a:r>
              <a:rPr lang="kk-KZ" dirty="0" err="1"/>
              <a:t>культурным</a:t>
            </a:r>
            <a:r>
              <a:rPr lang="kk-KZ" dirty="0"/>
              <a:t> традициям – </a:t>
            </a:r>
            <a:r>
              <a:rPr lang="kk-KZ" dirty="0" err="1"/>
              <a:t>по</a:t>
            </a:r>
            <a:r>
              <a:rPr lang="kk-KZ" dirty="0"/>
              <a:t> </a:t>
            </a:r>
            <a:r>
              <a:rPr lang="kk-KZ" dirty="0" err="1"/>
              <a:t>тюркским</a:t>
            </a:r>
            <a:r>
              <a:rPr lang="kk-KZ" dirty="0"/>
              <a:t>. </a:t>
            </a:r>
            <a:r>
              <a:rPr lang="kk-KZ" dirty="0" err="1"/>
              <a:t>Исповедовали</a:t>
            </a:r>
            <a:r>
              <a:rPr lang="kk-KZ" dirty="0"/>
              <a:t> </a:t>
            </a:r>
            <a:r>
              <a:rPr lang="kk-KZ" dirty="0" err="1"/>
              <a:t>одни</a:t>
            </a:r>
            <a:r>
              <a:rPr lang="kk-KZ" dirty="0"/>
              <a:t> </a:t>
            </a:r>
            <a:r>
              <a:rPr lang="kk-KZ" dirty="0" err="1"/>
              <a:t>духовные</a:t>
            </a:r>
            <a:r>
              <a:rPr lang="kk-KZ" dirty="0"/>
              <a:t> </a:t>
            </a:r>
            <a:r>
              <a:rPr lang="kk-KZ" dirty="0" err="1"/>
              <a:t>ценности</a:t>
            </a:r>
            <a:r>
              <a:rPr lang="kk-KZ" dirty="0"/>
              <a:t> – </a:t>
            </a:r>
            <a:r>
              <a:rPr lang="kk-KZ" dirty="0" err="1"/>
              <a:t>тюркские</a:t>
            </a:r>
            <a:r>
              <a:rPr lang="kk-KZ" dirty="0"/>
              <a:t>»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25698438"/>
      </p:ext>
    </p:extLst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Капля</Template>
  <TotalTime>92</TotalTime>
  <Words>489</Words>
  <Application>Microsoft Office PowerPoint</Application>
  <PresentationFormat>Широкоэкранный</PresentationFormat>
  <Paragraphs>49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Times New Roman</vt:lpstr>
      <vt:lpstr>Tw Cen MT</vt:lpstr>
      <vt:lpstr>Капля</vt:lpstr>
      <vt:lpstr>Түркі лингвомәдени феномені</vt:lpstr>
      <vt:lpstr>Пән нысаны: </vt:lpstr>
      <vt:lpstr>Зерттелуі </vt:lpstr>
      <vt:lpstr>Жалпы шолу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Көшпенді өркениеті  дала өркениеті</vt:lpstr>
      <vt:lpstr>Әдебиеттер: 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Түркілік лингвомәдени феномен</dc:title>
  <dc:creator>Anar Salkinbay</dc:creator>
  <cp:lastModifiedBy>Anar Salkinbay</cp:lastModifiedBy>
  <cp:revision>13</cp:revision>
  <dcterms:created xsi:type="dcterms:W3CDTF">2020-09-16T03:34:42Z</dcterms:created>
  <dcterms:modified xsi:type="dcterms:W3CDTF">2020-09-16T05:26:44Z</dcterms:modified>
</cp:coreProperties>
</file>